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2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3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4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941" r:id="rId2"/>
    <p:sldId id="2939" r:id="rId3"/>
    <p:sldId id="2889" r:id="rId4"/>
    <p:sldId id="2923" r:id="rId5"/>
    <p:sldId id="2892" r:id="rId6"/>
    <p:sldId id="2938" r:id="rId7"/>
    <p:sldId id="2924" r:id="rId8"/>
    <p:sldId id="2925" r:id="rId9"/>
    <p:sldId id="2926" r:id="rId10"/>
    <p:sldId id="2927" r:id="rId11"/>
    <p:sldId id="2955" r:id="rId12"/>
    <p:sldId id="2940" r:id="rId13"/>
    <p:sldId id="2920" r:id="rId14"/>
    <p:sldId id="2918" r:id="rId15"/>
    <p:sldId id="2942" r:id="rId16"/>
  </p:sldIdLst>
  <p:sldSz cx="9144000" cy="6858000" type="screen4x3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4" userDrawn="1">
          <p15:clr>
            <a:srgbClr val="A4A3A4"/>
          </p15:clr>
        </p15:guide>
        <p15:guide id="2" orient="horz" pos="220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n tong" initials="s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AB1BB"/>
    <a:srgbClr val="A8B0B9"/>
    <a:srgbClr val="F2F2F2"/>
    <a:srgbClr val="CFD5EA"/>
    <a:srgbClr val="E9EBF5"/>
    <a:srgbClr val="C3C6BF"/>
    <a:srgbClr val="CBCBCB"/>
    <a:srgbClr val="C2C2C2"/>
    <a:srgbClr val="CFC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86997" autoAdjust="0"/>
  </p:normalViewPr>
  <p:slideViewPr>
    <p:cSldViewPr snapToGrid="0" showGuides="1">
      <p:cViewPr varScale="1">
        <p:scale>
          <a:sx n="67" d="100"/>
          <a:sy n="67" d="100"/>
        </p:scale>
        <p:origin x="490" y="53"/>
      </p:cViewPr>
      <p:guideLst>
        <p:guide pos="2884"/>
        <p:guide orient="horz" pos="22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1.jpeg>
</file>

<file path=ppt/media/image12.GIF>
</file>

<file path=ppt/media/image3.png>
</file>

<file path=ppt/media/image4.jpeg>
</file>

<file path=ppt/media/image5.jpe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6C0F5-BE8A-4DFB-B8C2-4161532C1594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3C362-4984-47C6-8746-8876AA8811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4B3C362-4984-47C6-8746-8876AA8811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3C362-4984-47C6-8746-8876AA8811A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3C362-4984-47C6-8746-8876AA8811A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A452EF-7E3A-4CDB-B3B2-878F3DFEB0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A452EF-7E3A-4CDB-B3B2-878F3DFEB0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rrowheads="1"/>
          </p:cNvSpPr>
          <p:nvPr userDrawn="1"/>
        </p:nvSpPr>
        <p:spPr bwMode="auto">
          <a:xfrm>
            <a:off x="0" y="6786404"/>
            <a:ext cx="9144000" cy="7143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algn="ctr">
            <a:noFill/>
            <a:miter lim="800000"/>
          </a:ln>
        </p:spPr>
        <p:txBody>
          <a:bodyPr anchor="ctr"/>
          <a:lstStyle/>
          <a:p>
            <a:pPr algn="ctr" defTabSz="457200">
              <a:defRPr/>
            </a:pPr>
            <a:endParaRPr lang="zh-CN" altLang="en-US" sz="180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矩形 18"/>
          <p:cNvSpPr>
            <a:spLocks noChangeArrowheads="1"/>
          </p:cNvSpPr>
          <p:nvPr userDrawn="1"/>
        </p:nvSpPr>
        <p:spPr bwMode="auto">
          <a:xfrm>
            <a:off x="1" y="6786404"/>
            <a:ext cx="3311525" cy="71437"/>
          </a:xfrm>
          <a:prstGeom prst="rect">
            <a:avLst/>
          </a:prstGeom>
          <a:solidFill>
            <a:srgbClr val="002060"/>
          </a:solidFill>
          <a:ln w="25400" algn="ctr">
            <a:noFill/>
            <a:miter lim="800000"/>
          </a:ln>
        </p:spPr>
        <p:txBody>
          <a:bodyPr anchor="ctr"/>
          <a:lstStyle/>
          <a:p>
            <a:pPr algn="ctr" defTabSz="457200">
              <a:defRPr/>
            </a:pPr>
            <a:endParaRPr lang="zh-CN" altLang="en-US" sz="180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" y="2356401"/>
            <a:ext cx="9142163" cy="208521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1" name="矩形 10"/>
          <p:cNvSpPr>
            <a:spLocks noChangeArrowheads="1"/>
          </p:cNvSpPr>
          <p:nvPr userDrawn="1"/>
        </p:nvSpPr>
        <p:spPr bwMode="auto">
          <a:xfrm>
            <a:off x="0" y="2"/>
            <a:ext cx="9144000" cy="7143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algn="ctr">
            <a:noFill/>
            <a:miter lim="800000"/>
          </a:ln>
        </p:spPr>
        <p:txBody>
          <a:bodyPr anchor="ctr"/>
          <a:lstStyle/>
          <a:p>
            <a:pPr algn="ctr" defTabSz="457200">
              <a:defRPr/>
            </a:pPr>
            <a:endParaRPr lang="zh-CN" altLang="en-US" sz="180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2" name="矩形 18"/>
          <p:cNvSpPr>
            <a:spLocks noChangeArrowheads="1"/>
          </p:cNvSpPr>
          <p:nvPr userDrawn="1"/>
        </p:nvSpPr>
        <p:spPr bwMode="auto">
          <a:xfrm>
            <a:off x="5830639" y="2"/>
            <a:ext cx="3311525" cy="71437"/>
          </a:xfrm>
          <a:prstGeom prst="rect">
            <a:avLst/>
          </a:prstGeom>
          <a:solidFill>
            <a:srgbClr val="002060"/>
          </a:solidFill>
          <a:ln w="25400" algn="ctr">
            <a:noFill/>
            <a:miter lim="800000"/>
          </a:ln>
        </p:spPr>
        <p:txBody>
          <a:bodyPr anchor="ctr"/>
          <a:lstStyle/>
          <a:p>
            <a:pPr algn="ctr" defTabSz="457200">
              <a:defRPr/>
            </a:pPr>
            <a:endParaRPr lang="zh-CN" altLang="en-US" sz="180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554109" y="2828836"/>
            <a:ext cx="84231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7200" b="1" kern="8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谢 谢！</a:t>
            </a:r>
            <a:endParaRPr lang="zh-CN" altLang="en-US" sz="7200" b="1" kern="8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  <a:latin typeface="Helvetica" pitchFamily="34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pic>
        <p:nvPicPr>
          <p:cNvPr id="10" name="Picture 2" descr="C:\Users\HP\Desktop\001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49056" y="667956"/>
            <a:ext cx="3077420" cy="1490992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12/13/2023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249383" y="6632873"/>
            <a:ext cx="8655335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6"/>
          <p:cNvSpPr>
            <a:spLocks noChangeArrowheads="1"/>
          </p:cNvSpPr>
          <p:nvPr userDrawn="1"/>
        </p:nvSpPr>
        <p:spPr bwMode="auto">
          <a:xfrm>
            <a:off x="8195922" y="6525151"/>
            <a:ext cx="580608" cy="2154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algn="r" defTabSz="457200">
              <a:defRPr/>
            </a:pPr>
            <a:r>
              <a:rPr lang="en-US" altLang="zh-CN" sz="800" kern="10" dirty="0">
                <a:ln w="9525">
                  <a:noFill/>
                  <a:round/>
                </a:ln>
                <a:gradFill rotWithShape="1">
                  <a:gsLst>
                    <a:gs pos="0">
                      <a:prstClr val="white">
                        <a:lumMod val="50000"/>
                      </a:prstClr>
                    </a:gs>
                    <a:gs pos="100000">
                      <a:prstClr val="white">
                        <a:lumMod val="50000"/>
                      </a:prst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Page </a:t>
            </a:r>
            <a:fld id="{A45D51EE-D175-4F6B-96D5-1F5F9EADD7B1}" type="slidenum">
              <a:rPr lang="en-US" altLang="zh-CN" sz="800" kern="10" dirty="0">
                <a:ln w="9525">
                  <a:noFill/>
                  <a:round/>
                </a:ln>
                <a:gradFill rotWithShape="1">
                  <a:gsLst>
                    <a:gs pos="0">
                      <a:prstClr val="white">
                        <a:lumMod val="50000"/>
                      </a:prstClr>
                    </a:gs>
                    <a:gs pos="100000">
                      <a:prstClr val="white">
                        <a:lumMod val="50000"/>
                      </a:prst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‹#›</a:t>
            </a:fld>
            <a:endParaRPr lang="en-US" altLang="zh-CN" sz="800" kern="10" dirty="0">
              <a:ln w="9525">
                <a:noFill/>
                <a:round/>
              </a:ln>
              <a:gradFill rotWithShape="1">
                <a:gsLst>
                  <a:gs pos="0">
                    <a:prstClr val="white">
                      <a:lumMod val="50000"/>
                    </a:prstClr>
                  </a:gs>
                  <a:gs pos="100000">
                    <a:prstClr val="white">
                      <a:lumMod val="50000"/>
                    </a:prstClr>
                  </a:gs>
                </a:gsLst>
                <a:lin ang="5400000" scaled="1"/>
              </a:gra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46622"/>
            <a:ext cx="9144000" cy="83642"/>
          </a:xfrm>
          <a:prstGeom prst="rect">
            <a:avLst/>
          </a:prstGeom>
          <a:solidFill>
            <a:srgbClr val="C3C6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44.xml"/><Relationship Id="rId7" Type="http://schemas.openxmlformats.org/officeDocument/2006/relationships/tags" Target="../tags/tag48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GIF"/><Relationship Id="rId5" Type="http://schemas.openxmlformats.org/officeDocument/2006/relationships/image" Target="../media/image11.jpeg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36.xml"/><Relationship Id="rId4" Type="http://schemas.openxmlformats.org/officeDocument/2006/relationships/tags" Target="../tags/tag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矩形 259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59155" y="3987800"/>
            <a:ext cx="7373620" cy="481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sz="3130" b="1" cap="all" dirty="0">
                <a:solidFill>
                  <a:srgbClr val="C00000"/>
                </a:solidFill>
                <a:cs typeface="Arial" panose="020B0604020202020204" pitchFamily="34" charset="0"/>
              </a:rPr>
              <a:t>基于STM32的蔬菜大棚环境检测系统设计</a:t>
            </a:r>
          </a:p>
        </p:txBody>
      </p:sp>
      <p:sp>
        <p:nvSpPr>
          <p:cNvPr id="16" name="PA_矩形 15"/>
          <p:cNvSpPr/>
          <p:nvPr>
            <p:custDataLst>
              <p:tags r:id="rId2"/>
            </p:custDataLst>
          </p:nvPr>
        </p:nvSpPr>
        <p:spPr>
          <a:xfrm>
            <a:off x="5074892" y="3493082"/>
            <a:ext cx="4087228" cy="110104"/>
          </a:xfrm>
          <a:prstGeom prst="rect">
            <a:avLst/>
          </a:prstGeom>
          <a:solidFill>
            <a:schemeClr val="accent1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7" name="PA_矩形 16"/>
          <p:cNvSpPr/>
          <p:nvPr>
            <p:custDataLst>
              <p:tags r:id="rId3"/>
            </p:custDataLst>
          </p:nvPr>
        </p:nvSpPr>
        <p:spPr>
          <a:xfrm>
            <a:off x="-18121" y="2107243"/>
            <a:ext cx="4087228" cy="110104"/>
          </a:xfrm>
          <a:prstGeom prst="rect">
            <a:avLst/>
          </a:prstGeom>
          <a:solidFill>
            <a:schemeClr val="accent1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8" name="PA_矩形 17"/>
          <p:cNvSpPr/>
          <p:nvPr>
            <p:custDataLst>
              <p:tags r:id="rId4"/>
            </p:custDataLst>
          </p:nvPr>
        </p:nvSpPr>
        <p:spPr>
          <a:xfrm>
            <a:off x="251" y="2350830"/>
            <a:ext cx="9143498" cy="1024596"/>
          </a:xfrm>
          <a:prstGeom prst="rect">
            <a:avLst/>
          </a:prstGeom>
          <a:solidFill>
            <a:srgbClr val="002060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grpSp>
        <p:nvGrpSpPr>
          <p:cNvPr id="19" name="PA_组合 18"/>
          <p:cNvGrpSpPr/>
          <p:nvPr>
            <p:custDataLst>
              <p:tags r:id="rId5"/>
            </p:custDataLst>
          </p:nvPr>
        </p:nvGrpSpPr>
        <p:grpSpPr>
          <a:xfrm>
            <a:off x="3591345" y="1684431"/>
            <a:ext cx="1961310" cy="2212938"/>
            <a:chOff x="3977314" y="1490010"/>
            <a:chExt cx="4024010" cy="4540273"/>
          </a:xfrm>
        </p:grpSpPr>
        <p:sp>
          <p:nvSpPr>
            <p:cNvPr id="20" name="Freeform 5"/>
            <p:cNvSpPr/>
            <p:nvPr/>
          </p:nvSpPr>
          <p:spPr bwMode="auto">
            <a:xfrm rot="5400000">
              <a:off x="3719182" y="1748142"/>
              <a:ext cx="4540273" cy="402401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  <a:effectLst>
              <a:innerShdw blurRad="381000" dist="25400" dir="10800000">
                <a:prstClr val="black">
                  <a:alpha val="13000"/>
                </a:prstClr>
              </a:innerShdw>
            </a:effectLst>
          </p:spPr>
          <p:txBody>
            <a:bodyPr vert="horz" wrap="square" lIns="68576" tIns="34288" rIns="68576" bIns="34288" numCol="1" anchor="t" anchorCtr="0" compatLnSpc="1"/>
            <a:lstStyle/>
            <a:p>
              <a:endParaRPr lang="zh-CN" altLang="en-US" sz="1200">
                <a:solidFill>
                  <a:prstClr val="black"/>
                </a:solidFill>
              </a:endParaRPr>
            </a:p>
          </p:txBody>
        </p:sp>
        <p:sp>
          <p:nvSpPr>
            <p:cNvPr id="21" name="Freeform 5"/>
            <p:cNvSpPr/>
            <p:nvPr/>
          </p:nvSpPr>
          <p:spPr bwMode="auto">
            <a:xfrm rot="5400000">
              <a:off x="3976813" y="1960244"/>
              <a:ext cx="4025013" cy="3567339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chemeClr val="bg1">
                    <a:lumMod val="92000"/>
                  </a:schemeClr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76" tIns="34288" rIns="68576" bIns="34288" numCol="1" anchor="t" anchorCtr="0" compatLnSpc="1"/>
            <a:lstStyle/>
            <a:p>
              <a:endParaRPr lang="zh-CN" alt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22" name="PA_任意多边形 10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848457" y="2123067"/>
            <a:ext cx="1483832" cy="1136849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34281" tIns="17141" rIns="34281" bIns="17141" anchor="ctr"/>
          <a:lstStyle/>
          <a:p>
            <a:pPr>
              <a:defRPr/>
            </a:pPr>
            <a:endParaRPr lang="en-US" sz="675" dirty="0"/>
          </a:p>
        </p:txBody>
      </p:sp>
      <p:sp>
        <p:nvSpPr>
          <p:cNvPr id="23" name="PA_圆角矩形 22"/>
          <p:cNvSpPr/>
          <p:nvPr>
            <p:custDataLst>
              <p:tags r:id="rId7"/>
            </p:custDataLst>
          </p:nvPr>
        </p:nvSpPr>
        <p:spPr>
          <a:xfrm>
            <a:off x="3444475" y="5136997"/>
            <a:ext cx="2202844" cy="43242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61000">
                <a:srgbClr val="F6F6F6"/>
              </a:gs>
              <a:gs pos="30000">
                <a:srgbClr val="E0E0E0"/>
              </a:gs>
              <a:gs pos="1000">
                <a:srgbClr val="DEDEDE"/>
              </a:gs>
              <a:gs pos="100000">
                <a:schemeClr val="bg1"/>
              </a:gs>
            </a:gsLst>
            <a:lin ang="13500000" scaled="1"/>
            <a:tileRect/>
          </a:gradFill>
          <a:ln w="19050"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28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4" name="PA_组合 23"/>
          <p:cNvGrpSpPr/>
          <p:nvPr>
            <p:custDataLst>
              <p:tags r:id="rId8"/>
            </p:custDataLst>
          </p:nvPr>
        </p:nvGrpSpPr>
        <p:grpSpPr>
          <a:xfrm>
            <a:off x="3537636" y="5171327"/>
            <a:ext cx="2109683" cy="368300"/>
            <a:chOff x="5988050" y="1523514"/>
            <a:chExt cx="5118161" cy="496268"/>
          </a:xfrm>
        </p:grpSpPr>
        <p:sp>
          <p:nvSpPr>
            <p:cNvPr id="25" name="圆角矩形 24"/>
            <p:cNvSpPr/>
            <p:nvPr/>
          </p:nvSpPr>
          <p:spPr>
            <a:xfrm>
              <a:off x="5988050" y="1523514"/>
              <a:ext cx="4892153" cy="482492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12700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41300" dist="63500" dir="5400000" algn="t" rotWithShape="0">
                <a:schemeClr val="tx1">
                  <a:lumMod val="85000"/>
                  <a:lumOff val="15000"/>
                  <a:alpha val="43000"/>
                </a:schemeClr>
              </a:outerShdw>
            </a:effectLst>
          </p:spPr>
          <p:txBody>
            <a:bodyPr vert="horz" wrap="square" lIns="65024" tIns="32512" rIns="65024" bIns="32512" numCol="1" anchor="t" anchorCtr="0" compatLnSpc="1"/>
            <a:lstStyle/>
            <a:p>
              <a:endParaRPr lang="zh-CN" altLang="en-US" sz="1280">
                <a:solidFill>
                  <a:prstClr val="black"/>
                </a:solidFill>
              </a:endParaRPr>
            </a:p>
          </p:txBody>
        </p:sp>
        <p:sp>
          <p:nvSpPr>
            <p:cNvPr id="26" name="TextBox 31"/>
            <p:cNvSpPr txBox="1"/>
            <p:nvPr/>
          </p:nvSpPr>
          <p:spPr>
            <a:xfrm>
              <a:off x="6230634" y="1523514"/>
              <a:ext cx="4875577" cy="496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答辩人：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950"/>
                            </p:stCondLst>
                            <p:childTnLst>
                              <p:par>
                                <p:cTn id="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449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949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16" grpId="0" bldLvl="0" animBg="1"/>
      <p:bldP spid="17" grpId="0" bldLvl="0" animBg="1"/>
      <p:bldP spid="18" grpId="0" bldLvl="0" animBg="1"/>
      <p:bldP spid="22" grpId="0" bldLvl="0" animBg="1"/>
      <p:bldP spid="2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40453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2.3 </a:t>
            </a:r>
            <a:r>
              <a:rPr kumimoji="0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温湿度采集模块</a:t>
            </a:r>
          </a:p>
        </p:txBody>
      </p:sp>
      <p:sp>
        <p:nvSpPr>
          <p:cNvPr id="8" name="矩形 7"/>
          <p:cNvSpPr/>
          <p:nvPr/>
        </p:nvSpPr>
        <p:spPr>
          <a:xfrm>
            <a:off x="1102350" y="1286835"/>
            <a:ext cx="3179176" cy="499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回传周围实时图像信息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673735" y="1068705"/>
            <a:ext cx="2941320" cy="50184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 indent="304800"/>
            <a:r>
              <a:rPr lang="en-US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DHT11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是一款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集温、湿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两种功能于一体的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复合感应器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。独特的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数字模块采集技术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温度和水分传感技术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，确保了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高可靠性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长时间的使用寿命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。采用了一种新型的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热敏电阻式温度测量系统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。因此，它的</a:t>
            </a:r>
            <a:r>
              <a:rPr lang="zh-CN" sz="2400" b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质量好、反应速度极高、抗干扰性强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en-US" sz="2400" b="1">
              <a:solidFill>
                <a:srgbClr val="00206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011930" y="1352550"/>
            <a:ext cx="433578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/>
            <a:r>
              <a:rPr lang="zh-CN" b="1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其连接示意图如下图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2.3-1</a:t>
            </a:r>
            <a:r>
              <a:rPr lang="zh-CN" b="1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所示：</a:t>
            </a:r>
            <a:endParaRPr lang="zh-CN" altLang="en-US" b="1">
              <a:solidFill>
                <a:srgbClr val="00206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25" name="图片 24" descr="u=3735367933,1271808123&amp;fm=21&amp;gp=0.jp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print"/>
          <a:stretch>
            <a:fillRect/>
          </a:stretch>
        </p:blipFill>
        <p:spPr>
          <a:xfrm>
            <a:off x="4726305" y="2387600"/>
            <a:ext cx="4026535" cy="17272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3858895" y="4792980"/>
            <a:ext cx="5080000" cy="3371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266700" algn="ctr"/>
            <a:r>
              <a:rPr lang="zh-CN" sz="1600" b="1">
                <a:solidFill>
                  <a:srgbClr val="002060"/>
                </a:solidFill>
                <a:ea typeface="宋体" panose="02010600030101010101" pitchFamily="2" charset="-122"/>
              </a:rPr>
              <a:t>图</a:t>
            </a:r>
            <a:r>
              <a:rPr lang="en-US" altLang="zh-CN" sz="1600" b="1">
                <a:solidFill>
                  <a:srgbClr val="002060"/>
                </a:solidFill>
                <a:ea typeface="宋体" panose="02010600030101010101" pitchFamily="2" charset="-122"/>
              </a:rPr>
              <a:t>2.3-1</a:t>
            </a:r>
            <a:r>
              <a:rPr lang="en-US" sz="1600" b="1">
                <a:solidFill>
                  <a:srgbClr val="002060"/>
                </a:solidFill>
                <a:latin typeface="黑体" panose="02010609060101010101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sz="1600" b="1">
                <a:solidFill>
                  <a:srgbClr val="002060"/>
                </a:solidFill>
                <a:ea typeface="宋体" panose="02010600030101010101" pitchFamily="2" charset="-122"/>
              </a:rPr>
              <a:t>传感器连接示意图</a:t>
            </a:r>
            <a:endParaRPr lang="zh-CN" altLang="en-US" sz="1600" b="1">
              <a:solidFill>
                <a:srgbClr val="002060"/>
              </a:solidFill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2"/>
          <p:cNvSpPr/>
          <p:nvPr>
            <p:custDataLst>
              <p:tags r:id="rId2"/>
            </p:custDataLst>
          </p:nvPr>
        </p:nvSpPr>
        <p:spPr>
          <a:xfrm>
            <a:off x="5690870" y="3806190"/>
            <a:ext cx="3168650" cy="2665095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/>
          </a:p>
        </p:txBody>
      </p:sp>
      <p:sp>
        <p:nvSpPr>
          <p:cNvPr id="2" name="标题 1"/>
          <p:cNvSpPr txBox="1"/>
          <p:nvPr/>
        </p:nvSpPr>
        <p:spPr>
          <a:xfrm>
            <a:off x="0" y="40453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2.3 </a:t>
            </a:r>
            <a:r>
              <a:rPr kumimoji="0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温湿度采集模块</a:t>
            </a:r>
          </a:p>
        </p:txBody>
      </p:sp>
      <p:sp>
        <p:nvSpPr>
          <p:cNvPr id="8" name="矩形 7"/>
          <p:cNvSpPr/>
          <p:nvPr/>
        </p:nvSpPr>
        <p:spPr>
          <a:xfrm>
            <a:off x="1102350" y="1286835"/>
            <a:ext cx="3179176" cy="499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回传周围实时图像信息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19455" y="1338580"/>
            <a:ext cx="8286115" cy="433705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pPr lvl="0" indent="266700" algn="l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HT11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传感器其四个插脚的功能如下：</a:t>
            </a:r>
            <a:endParaRPr lang="en-US" b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0" indent="266700" algn="l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Pin1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Vcc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）：供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3.5~5.5V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电压。</a:t>
            </a:r>
            <a:endParaRPr lang="en-US" b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0" indent="266700" algn="l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Pin2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DATA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）：串行数据，需要接入上拉电阻。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DATA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端空闲时，其总是高电平。</a:t>
            </a:r>
            <a:endParaRPr lang="en-US" b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0" indent="266700" algn="l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Pin3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NC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）：悬空。</a:t>
            </a:r>
            <a:endParaRPr lang="en-US" b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0" indent="266700" algn="l">
              <a:lnSpc>
                <a:spcPct val="200000"/>
              </a:lnSpc>
            </a:pP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Pin4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GND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）：接地或者电源负极。</a:t>
            </a:r>
            <a:endParaRPr lang="zh-CN" altLang="en-US" b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2270" y="4348163"/>
            <a:ext cx="5080000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266700"/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其电路原理图如下图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</a:rPr>
              <a:t>3</a:t>
            </a:r>
            <a:r>
              <a:rPr lang="en-US" b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-3</a:t>
            </a:r>
            <a:r>
              <a:rPr lang="zh-CN" b="0">
                <a:latin typeface="Calibri" panose="020F0502020204030204" pitchFamily="34" charset="0"/>
                <a:ea typeface="宋体" panose="02010600030101010101" pitchFamily="2" charset="-122"/>
              </a:rPr>
              <a:t>所示：</a:t>
            </a:r>
            <a:endParaRPr lang="zh-CN" altLang="en-US" b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5"/>
          <a:stretch>
            <a:fillRect/>
          </a:stretch>
        </p:blipFill>
        <p:spPr>
          <a:xfrm>
            <a:off x="2954020" y="4641850"/>
            <a:ext cx="1978025" cy="15379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2404110" y="5613400"/>
            <a:ext cx="3488055" cy="25971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pPr indent="0" algn="ctr"/>
            <a:endParaRPr lang="en-US" sz="2400" b="0"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0" algn="ctr"/>
            <a:r>
              <a:rPr lang="en-US" sz="2400" b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zh-CN" b="0">
              <a:ea typeface="宋体" panose="02010600030101010101" pitchFamily="2" charset="-122"/>
            </a:endParaRPr>
          </a:p>
          <a:p>
            <a:pPr indent="0" algn="ctr"/>
            <a:r>
              <a:rPr lang="zh-CN" sz="1200" b="1">
                <a:gradFill>
                  <a:gsLst>
                    <a:gs pos="50000">
                      <a:schemeClr val="tx1"/>
                    </a:gs>
                    <a:gs pos="0">
                      <a:schemeClr val="tx1">
                        <a:lumMod val="25000"/>
                        <a:lumOff val="75000"/>
                      </a:schemeClr>
                    </a:gs>
                    <a:gs pos="100000">
                      <a:schemeClr val="tx1">
                        <a:lumMod val="85000"/>
                      </a:schemeClr>
                    </a:gs>
                  </a:gsLst>
                  <a:lin ang="5400000" scaled="1"/>
                </a:gradFill>
                <a:ea typeface="宋体" panose="02010600030101010101" pitchFamily="2" charset="-122"/>
              </a:rPr>
              <a:t>图</a:t>
            </a:r>
            <a:r>
              <a:rPr lang="en-US" sz="1200" b="1">
                <a:gradFill>
                  <a:gsLst>
                    <a:gs pos="50000">
                      <a:schemeClr val="tx1"/>
                    </a:gs>
                    <a:gs pos="0">
                      <a:schemeClr val="tx1">
                        <a:lumMod val="25000"/>
                        <a:lumOff val="75000"/>
                      </a:schemeClr>
                    </a:gs>
                    <a:gs pos="100000">
                      <a:schemeClr val="tx1">
                        <a:lumMod val="85000"/>
                      </a:schemeClr>
                    </a:gs>
                  </a:gsLst>
                  <a:lin ang="5400000" scaled="1"/>
                </a:gradFill>
                <a:latin typeface="黑体" panose="02010609060101010101" charset="-122"/>
                <a:ea typeface="宋体" panose="02010600030101010101" pitchFamily="2" charset="-122"/>
              </a:rPr>
              <a:t>3</a:t>
            </a:r>
            <a:r>
              <a:rPr lang="en-US" sz="1200" b="1">
                <a:gradFill>
                  <a:gsLst>
                    <a:gs pos="50000">
                      <a:schemeClr val="tx1"/>
                    </a:gs>
                    <a:gs pos="0">
                      <a:schemeClr val="tx1">
                        <a:lumMod val="25000"/>
                        <a:lumOff val="75000"/>
                      </a:schemeClr>
                    </a:gs>
                    <a:gs pos="100000">
                      <a:schemeClr val="tx1">
                        <a:lumMod val="85000"/>
                      </a:schemeClr>
                    </a:gs>
                  </a:gsLst>
                  <a:lin ang="5400000" scaled="1"/>
                </a:gradFill>
                <a:latin typeface="黑体" panose="02010609060101010101" charset="-122"/>
                <a:ea typeface="宋体" panose="02010600030101010101" pitchFamily="2" charset="-122"/>
                <a:cs typeface="宋体" panose="02010600030101010101" pitchFamily="2" charset="-122"/>
              </a:rPr>
              <a:t>-3 </a:t>
            </a:r>
            <a:r>
              <a:rPr lang="zh-CN" sz="1200" b="1">
                <a:gradFill>
                  <a:gsLst>
                    <a:gs pos="50000">
                      <a:schemeClr val="tx1"/>
                    </a:gs>
                    <a:gs pos="0">
                      <a:schemeClr val="tx1">
                        <a:lumMod val="25000"/>
                        <a:lumOff val="75000"/>
                      </a:schemeClr>
                    </a:gs>
                    <a:gs pos="100000">
                      <a:schemeClr val="tx1">
                        <a:lumMod val="85000"/>
                      </a:schemeClr>
                    </a:gs>
                  </a:gsLst>
                  <a:lin ang="5400000" scaled="1"/>
                </a:gradFill>
                <a:ea typeface="宋体" panose="02010600030101010101" pitchFamily="2" charset="-122"/>
              </a:rPr>
              <a:t>温湿度模块电路原理图</a:t>
            </a:r>
            <a:endParaRPr lang="zh-CN" altLang="en-US" sz="1200" b="1">
              <a:gradFill>
                <a:gsLst>
                  <a:gs pos="50000">
                    <a:schemeClr val="tx1"/>
                  </a:gs>
                  <a:gs pos="0">
                    <a:schemeClr val="tx1">
                      <a:lumMod val="25000"/>
                      <a:lumOff val="75000"/>
                    </a:schemeClr>
                  </a:gs>
                  <a:gs pos="100000">
                    <a:schemeClr val="tx1">
                      <a:lumMod val="85000"/>
                    </a:schemeClr>
                  </a:gs>
                </a:gsLst>
                <a:lin ang="5400000" scaled="1"/>
              </a:gradFill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72785" y="3985260"/>
            <a:ext cx="312102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b="1">
                <a:solidFill>
                  <a:schemeClr val="bg1"/>
                </a:solidFill>
                <a:ea typeface="宋体" panose="02010600030101010101" pitchFamily="2" charset="-122"/>
              </a:rPr>
              <a:t>温湿度传感器的串行数据端口与</a:t>
            </a:r>
            <a:r>
              <a:rPr lang="en-US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STM32</a:t>
            </a:r>
            <a:r>
              <a:rPr lang="zh-CN" b="1">
                <a:solidFill>
                  <a:schemeClr val="bg1"/>
                </a:solidFill>
                <a:ea typeface="宋体" panose="02010600030101010101" pitchFamily="2" charset="-122"/>
              </a:rPr>
              <a:t>的</a:t>
            </a:r>
            <a:r>
              <a:rPr lang="en-US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PA8</a:t>
            </a:r>
            <a:r>
              <a:rPr lang="zh-CN" b="1">
                <a:solidFill>
                  <a:schemeClr val="bg1"/>
                </a:solidFill>
                <a:ea typeface="宋体" panose="02010600030101010101" pitchFamily="2" charset="-122"/>
              </a:rPr>
              <a:t>插脚连接，负责向单片机传输蔬菜大棚的环境监测数据（包括：温度值、湿度值）。因串行数据端口处于低电平时，才开始传输数据，所以需要并联一个电阻</a:t>
            </a:r>
            <a:r>
              <a:rPr lang="en-US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R4</a:t>
            </a:r>
            <a:r>
              <a:rPr lang="zh-CN" b="1">
                <a:solidFill>
                  <a:schemeClr val="bg1"/>
                </a:solidFill>
                <a:ea typeface="宋体" panose="02010600030101010101" pitchFamily="2" charset="-122"/>
              </a:rPr>
              <a:t>（阻值为</a:t>
            </a:r>
            <a:r>
              <a:rPr lang="en-US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3K</a:t>
            </a:r>
            <a:r>
              <a:rPr lang="zh-CN" b="1">
                <a:solidFill>
                  <a:schemeClr val="bg1"/>
                </a:solidFill>
                <a:ea typeface="宋体" panose="02010600030101010101" pitchFamily="2" charset="-122"/>
              </a:rPr>
              <a:t>）。</a:t>
            </a:r>
            <a:endParaRPr lang="zh-CN" altLang="en-US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17" name="箭头: 下 29"/>
          <p:cNvSpPr/>
          <p:nvPr>
            <p:custDataLst>
              <p:tags r:id="rId3"/>
            </p:custDataLst>
          </p:nvPr>
        </p:nvSpPr>
        <p:spPr>
          <a:xfrm rot="5400000">
            <a:off x="5188866" y="4937193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1686" y="-6629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汇报目录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849175" y="1516483"/>
            <a:ext cx="5434786" cy="754337"/>
            <a:chOff x="4145764" y="1157054"/>
            <a:chExt cx="5434786" cy="754337"/>
          </a:xfrm>
        </p:grpSpPr>
        <p:sp>
          <p:nvSpPr>
            <p:cNvPr id="4" name="圆角矩形 16"/>
            <p:cNvSpPr/>
            <p:nvPr>
              <p:custDataLst>
                <p:tags r:id="rId6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选题背景与方案设计</a:t>
              </a:r>
              <a:endParaRPr lang="zh-CN" altLang="en-US" sz="32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5" name="任意多边形 17"/>
            <p:cNvSpPr/>
            <p:nvPr>
              <p:custDataLst>
                <p:tags r:id="rId7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01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849175" y="2846799"/>
            <a:ext cx="5434786" cy="754337"/>
            <a:chOff x="4145764" y="1157054"/>
            <a:chExt cx="5434786" cy="754337"/>
          </a:xfrm>
        </p:grpSpPr>
        <p:sp>
          <p:nvSpPr>
            <p:cNvPr id="7" name="圆角矩形 16"/>
            <p:cNvSpPr/>
            <p:nvPr>
              <p:custDataLst>
                <p:tags r:id="rId4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硬件设计和软件设计</a:t>
              </a:r>
              <a:endParaRPr lang="zh-CN" altLang="en-US" sz="32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8" name="任意多边形 17"/>
            <p:cNvSpPr/>
            <p:nvPr>
              <p:custDataLst>
                <p:tags r:id="rId5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02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49175" y="4194578"/>
            <a:ext cx="5434786" cy="754337"/>
            <a:chOff x="4145764" y="1157054"/>
            <a:chExt cx="5434786" cy="754337"/>
          </a:xfrm>
        </p:grpSpPr>
        <p:sp>
          <p:nvSpPr>
            <p:cNvPr id="10" name="圆角矩形 16"/>
            <p:cNvSpPr/>
            <p:nvPr>
              <p:custDataLst>
                <p:tags r:id="rId2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系统调试</a:t>
              </a:r>
              <a:r>
                <a:rPr lang="zh-CN" altLang="en-US" sz="3200" b="1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+mn-ea"/>
                </a:rPr>
                <a:t>及其创新点</a:t>
              </a:r>
              <a:endParaRPr lang="zh-CN" altLang="en-US" sz="3200" b="1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11" name="任意多边形 17"/>
            <p:cNvSpPr/>
            <p:nvPr>
              <p:custDataLst>
                <p:tags r:id="rId3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03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880110" y="1286510"/>
            <a:ext cx="6724650" cy="2701290"/>
          </a:xfrm>
          <a:prstGeom prst="rect">
            <a:avLst/>
          </a:prstGeom>
          <a:solidFill>
            <a:srgbClr val="FFFFFF">
              <a:alpha val="67843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矩形 87"/>
          <p:cNvSpPr/>
          <p:nvPr/>
        </p:nvSpPr>
        <p:spPr>
          <a:xfrm>
            <a:off x="498213" y="3253593"/>
            <a:ext cx="8526485" cy="3267868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484164" y="1951694"/>
            <a:ext cx="8518866" cy="1176964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" y="93396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创新点：</a:t>
            </a: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采用声源定位作为平台决策主要依据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84164" y="924669"/>
            <a:ext cx="8526485" cy="908104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97460" y="1048186"/>
            <a:ext cx="801507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关键</a:t>
            </a:r>
            <a:r>
              <a:rPr lang="zh-CN" altLang="en-US" sz="2000" b="1" noProof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问题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21559" y="949715"/>
            <a:ext cx="7967754" cy="826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defTabSz="914400">
              <a:lnSpc>
                <a:spcPct val="125000"/>
              </a:lnSpc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如何高效感知搜救环境</a:t>
            </a:r>
            <a:r>
              <a:rPr lang="zh-CN" altLang="en-US" sz="2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：</a:t>
            </a:r>
            <a:r>
              <a:rPr lang="zh-CN" altLang="en-US" sz="2000" b="1" kern="1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传统传感器如视觉传感器在复杂环境中无法最大限度发挥作用，</a:t>
            </a:r>
            <a:r>
              <a:rPr lang="en-US" altLang="zh-CN" sz="2000" b="1" kern="1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GPS</a:t>
            </a:r>
            <a:r>
              <a:rPr lang="zh-CN" altLang="en-US" sz="2000" b="1" kern="1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等定位模块不易部署</a:t>
            </a:r>
          </a:p>
        </p:txBody>
      </p:sp>
      <p:sp>
        <p:nvSpPr>
          <p:cNvPr id="89" name="圆角矩形 88"/>
          <p:cNvSpPr/>
          <p:nvPr/>
        </p:nvSpPr>
        <p:spPr>
          <a:xfrm>
            <a:off x="161036" y="4478401"/>
            <a:ext cx="533733" cy="1326798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具体实施</a:t>
            </a:r>
            <a:endParaRPr lang="en-US" altLang="zh-CN" sz="2000" b="1" noProof="0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455298" y="2063421"/>
            <a:ext cx="1260849" cy="369332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1.1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29398" y="2516190"/>
            <a:ext cx="20609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使用特定声源信号进行车辆前进引导</a:t>
            </a:r>
            <a:endParaRPr lang="zh-CN" altLang="en-US" sz="16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7460" y="2175368"/>
            <a:ext cx="801507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解决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044128" y="2065787"/>
            <a:ext cx="1260849" cy="369332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1.2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462626" y="2519205"/>
            <a:ext cx="24238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可进行回声消除，不易受杂波干扰</a:t>
            </a:r>
            <a:endParaRPr lang="zh-CN" altLang="en-US" sz="1600" dirty="0"/>
          </a:p>
        </p:txBody>
      </p:sp>
      <p:sp>
        <p:nvSpPr>
          <p:cNvPr id="50" name="矩形 49"/>
          <p:cNvSpPr/>
          <p:nvPr/>
        </p:nvSpPr>
        <p:spPr>
          <a:xfrm>
            <a:off x="6890933" y="2063421"/>
            <a:ext cx="1260849" cy="369332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1.3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309431" y="2526226"/>
            <a:ext cx="24238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结合</a:t>
            </a:r>
            <a:r>
              <a:rPr lang="en-US" altLang="zh-CN" sz="1600" b="1" dirty="0" err="1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tdoa</a:t>
            </a:r>
            <a:r>
              <a:rPr lang="zh-CN" altLang="en-US" sz="16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算法进行声源位置精准判断</a:t>
            </a:r>
            <a:endParaRPr lang="zh-CN" altLang="en-US" sz="1600" dirty="0"/>
          </a:p>
        </p:txBody>
      </p:sp>
      <p:sp>
        <p:nvSpPr>
          <p:cNvPr id="3" name="文本框 2"/>
          <p:cNvSpPr txBox="1"/>
          <p:nvPr/>
        </p:nvSpPr>
        <p:spPr>
          <a:xfrm>
            <a:off x="694769" y="3361233"/>
            <a:ext cx="2737976" cy="1289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05000"/>
              </a:lnSpc>
              <a:spcAft>
                <a:spcPts val="400"/>
              </a:spcAft>
              <a:buClr>
                <a:srgbClr val="003964"/>
              </a:buClr>
              <a:buSzPct val="100000"/>
              <a:buFont typeface="Wingdings" panose="05000000000000000000" pitchFamily="2" charset="2"/>
              <a:buChar char="l"/>
              <a:defRPr/>
            </a:pPr>
            <a:r>
              <a:rPr lang="en-US" altLang="zh-CN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TDOA</a:t>
            </a: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算法具有高精度与强鲁棒性的特点，因此广泛应用于无线通信、声学领域的定位以及雷达跟踪等领域。</a:t>
            </a:r>
            <a:endParaRPr lang="en-US" altLang="zh-CN" sz="1500" dirty="0">
              <a:solidFill>
                <a:srgbClr val="00206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626" y="3321228"/>
            <a:ext cx="1574323" cy="151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375" y="4657475"/>
            <a:ext cx="2065951" cy="104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/>
          <p:cNvSpPr txBox="1"/>
          <p:nvPr/>
        </p:nvSpPr>
        <p:spPr>
          <a:xfrm>
            <a:off x="3090326" y="4798789"/>
            <a:ext cx="2442250" cy="1773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5000"/>
              </a:lnSpc>
              <a:spcAft>
                <a:spcPts val="400"/>
              </a:spcAft>
              <a:buClr>
                <a:srgbClr val="003964"/>
              </a:buClr>
              <a:buSzPct val="100000"/>
              <a:buFont typeface="Wingdings" panose="05000000000000000000" pitchFamily="2" charset="2"/>
              <a:buChar char="l"/>
              <a:defRPr/>
            </a:pP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通过获取阵列麦克风的不同角度上的拾音差异，通过算法滤波输出的某个特定方向音频，该音频拾取指定角度范围内的声源，抑制其它角度声源的影响。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1990" y="3495706"/>
            <a:ext cx="3401248" cy="1913202"/>
          </a:xfrm>
          <a:prstGeom prst="rect">
            <a:avLst/>
          </a:prstGeom>
        </p:spPr>
      </p:pic>
      <p:sp>
        <p:nvSpPr>
          <p:cNvPr id="7" name="矩形: 圆角 6"/>
          <p:cNvSpPr/>
          <p:nvPr/>
        </p:nvSpPr>
        <p:spPr>
          <a:xfrm>
            <a:off x="6492206" y="5602006"/>
            <a:ext cx="1812428" cy="562551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声源定位模块调试</a:t>
            </a:r>
            <a:endParaRPr lang="zh-CN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116" grpId="0" animBg="1"/>
      <p:bldP spid="4" grpId="0"/>
      <p:bldP spid="58" grpId="0" animBg="1"/>
      <p:bldP spid="59" grpId="0" animBg="1"/>
      <p:bldP spid="61" grpId="0"/>
      <p:bldP spid="89" grpId="0" animBg="1"/>
      <p:bldP spid="42" grpId="0" animBg="1"/>
      <p:bldP spid="45" grpId="0"/>
      <p:bldP spid="46" grpId="0" animBg="1"/>
      <p:bldP spid="48" grpId="0" animBg="1"/>
      <p:bldP spid="49" grpId="0"/>
      <p:bldP spid="50" grpId="0" animBg="1"/>
      <p:bldP spid="51" grpId="0"/>
      <p:bldP spid="3" grpId="0"/>
      <p:bldP spid="9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矩形 115"/>
          <p:cNvSpPr/>
          <p:nvPr/>
        </p:nvSpPr>
        <p:spPr>
          <a:xfrm>
            <a:off x="484164" y="1951694"/>
            <a:ext cx="8518866" cy="1000509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84164" y="924669"/>
            <a:ext cx="8526485" cy="908104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97460" y="1048186"/>
            <a:ext cx="801507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关键</a:t>
            </a:r>
            <a:r>
              <a:rPr lang="zh-CN" altLang="en-US" sz="2000" b="1" noProof="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问题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487546" y="3048607"/>
            <a:ext cx="8526485" cy="3521811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161036" y="4478401"/>
            <a:ext cx="533733" cy="1326798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具体实施</a:t>
            </a:r>
            <a:endParaRPr lang="en-US" altLang="zh-CN" sz="2000" b="1" noProof="0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29398" y="2516190"/>
            <a:ext cx="20609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采用超声波协同循声</a:t>
            </a:r>
            <a:endParaRPr lang="zh-CN" altLang="en-US" sz="1600" b="1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7460" y="2175368"/>
            <a:ext cx="801507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解决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540117" y="2529157"/>
            <a:ext cx="31783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zh-CN" altLang="en-US" sz="16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单超声波模块完成车前</a:t>
            </a:r>
            <a:r>
              <a:rPr kumimoji="1" lang="en-US" altLang="zh-CN" sz="16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180°</a:t>
            </a:r>
            <a:r>
              <a:rPr kumimoji="1" lang="zh-CN" altLang="en-US" sz="16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避障</a:t>
            </a:r>
          </a:p>
        </p:txBody>
      </p:sp>
      <p:cxnSp>
        <p:nvCxnSpPr>
          <p:cNvPr id="70" name="直接连接符 69"/>
          <p:cNvCxnSpPr/>
          <p:nvPr/>
        </p:nvCxnSpPr>
        <p:spPr>
          <a:xfrm>
            <a:off x="6219941" y="3127199"/>
            <a:ext cx="0" cy="2043443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808939" y="4381997"/>
            <a:ext cx="262284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zh-CN" altLang="en-US" sz="1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显示屏指示处于避障模式</a:t>
            </a:r>
          </a:p>
        </p:txBody>
      </p:sp>
      <p:sp>
        <p:nvSpPr>
          <p:cNvPr id="77" name="矩形 76"/>
          <p:cNvSpPr/>
          <p:nvPr/>
        </p:nvSpPr>
        <p:spPr>
          <a:xfrm>
            <a:off x="831391" y="4523684"/>
            <a:ext cx="1804572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zh-CN" altLang="en-US" sz="1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避障模块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021559" y="949715"/>
            <a:ext cx="7967754" cy="826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单声源定位传感器：</a:t>
            </a:r>
            <a:r>
              <a:rPr lang="zh-CN" altLang="en-US" sz="2000" b="1" kern="1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无法对复杂环境进行进一步感知，行进过程中可能被障碍物干扰</a:t>
            </a:r>
          </a:p>
        </p:txBody>
      </p:sp>
      <p:sp>
        <p:nvSpPr>
          <p:cNvPr id="31" name="矩形 30"/>
          <p:cNvSpPr/>
          <p:nvPr/>
        </p:nvSpPr>
        <p:spPr>
          <a:xfrm>
            <a:off x="1" y="93396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2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创新点：</a:t>
            </a: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声源定位结合超声波避障</a:t>
            </a:r>
            <a:r>
              <a:rPr lang="en-US" altLang="zh-CN" sz="28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(</a:t>
            </a: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协传感器二次定位）</a:t>
            </a:r>
            <a:endParaRPr lang="zh-CN" altLang="en-US" sz="28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219941" y="3109431"/>
            <a:ext cx="2737976" cy="2361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05000"/>
              </a:lnSpc>
              <a:spcAft>
                <a:spcPts val="400"/>
              </a:spcAft>
              <a:buClr>
                <a:srgbClr val="003964"/>
              </a:buClr>
              <a:buSzPct val="100000"/>
              <a:buFont typeface="Wingdings" panose="05000000000000000000" pitchFamily="2" charset="2"/>
              <a:buChar char="l"/>
              <a:defRPr/>
            </a:pP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可以在无人为外部干预情况下自主完成声源追踪；</a:t>
            </a:r>
            <a:endParaRPr lang="en-US" altLang="zh-CN" sz="1500" dirty="0">
              <a:solidFill>
                <a:srgbClr val="00206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05000"/>
              </a:lnSpc>
              <a:spcAft>
                <a:spcPts val="400"/>
              </a:spcAft>
              <a:buClr>
                <a:srgbClr val="003964"/>
              </a:buClr>
              <a:buSzPct val="100000"/>
              <a:buFont typeface="Wingdings" panose="05000000000000000000" pitchFamily="2" charset="2"/>
              <a:buChar char="l"/>
              <a:defRPr/>
            </a:pP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当声源处于车辆正前方</a:t>
            </a:r>
            <a:r>
              <a:rPr lang="en-US" altLang="zh-CN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±10°</a:t>
            </a: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以内，小车进入避障模式进行声源方向障碍物的规避。</a:t>
            </a:r>
            <a:endParaRPr lang="en-US" altLang="zh-CN" sz="1500" dirty="0">
              <a:solidFill>
                <a:srgbClr val="00206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05000"/>
              </a:lnSpc>
              <a:spcAft>
                <a:spcPts val="400"/>
              </a:spcAft>
              <a:buClr>
                <a:srgbClr val="003964"/>
              </a:buClr>
              <a:buSzPct val="100000"/>
              <a:buFont typeface="Wingdings" panose="05000000000000000000" pitchFamily="2" charset="2"/>
              <a:buChar char="l"/>
              <a:defRPr/>
            </a:pP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无需多超声波模块，单超声波模块可完成对正前方</a:t>
            </a:r>
            <a:r>
              <a:rPr lang="en-US" altLang="zh-CN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180°</a:t>
            </a:r>
            <a:r>
              <a:rPr lang="zh-CN" altLang="en-US" sz="150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之内障碍物的规避。</a:t>
            </a:r>
          </a:p>
        </p:txBody>
      </p:sp>
      <p:sp>
        <p:nvSpPr>
          <p:cNvPr id="28" name="矩形 27"/>
          <p:cNvSpPr/>
          <p:nvPr/>
        </p:nvSpPr>
        <p:spPr>
          <a:xfrm>
            <a:off x="1455298" y="2063421"/>
            <a:ext cx="1260849" cy="369332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2.1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85830" y="2063421"/>
            <a:ext cx="1260849" cy="369332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创新点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2.2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57497" y="6136102"/>
            <a:ext cx="262284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zh-CN" altLang="en-US" sz="1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避障模式触发示意图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935" y="3127199"/>
            <a:ext cx="2233607" cy="117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708" y="4804391"/>
            <a:ext cx="1074104" cy="123530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91" y="3109431"/>
            <a:ext cx="1804572" cy="135342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7209" y="4664118"/>
            <a:ext cx="3110383" cy="1749591"/>
          </a:xfrm>
          <a:prstGeom prst="rect">
            <a:avLst/>
          </a:prstGeom>
        </p:spPr>
      </p:pic>
      <p:sp>
        <p:nvSpPr>
          <p:cNvPr id="13" name="矩形: 圆角 12"/>
          <p:cNvSpPr/>
          <p:nvPr/>
        </p:nvSpPr>
        <p:spPr>
          <a:xfrm>
            <a:off x="5887641" y="5890008"/>
            <a:ext cx="1812428" cy="562551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超声波避障模块调试</a:t>
            </a:r>
            <a:endParaRPr lang="zh-CN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58" grpId="0" animBg="1"/>
      <p:bldP spid="59" grpId="0" animBg="1"/>
      <p:bldP spid="88" grpId="0" animBg="1"/>
      <p:bldP spid="89" grpId="0" animBg="1"/>
      <p:bldP spid="45" grpId="0"/>
      <p:bldP spid="46" grpId="0" animBg="1"/>
      <p:bldP spid="49" grpId="0"/>
      <p:bldP spid="8" grpId="0" animBg="1"/>
      <p:bldP spid="77" grpId="0" animBg="1"/>
      <p:bldP spid="30" grpId="0"/>
      <p:bldP spid="31" grpId="0"/>
      <p:bldP spid="32" grpId="0"/>
      <p:bldP spid="28" grpId="0" animBg="1"/>
      <p:bldP spid="29" grpId="0" animBg="1"/>
      <p:bldP spid="38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2156501" y="4228468"/>
            <a:ext cx="4830999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5120" b="1" cap="all" dirty="0">
                <a:solidFill>
                  <a:srgbClr val="C00000"/>
                </a:solidFill>
                <a:cs typeface="Arial" panose="020B0604020202020204" pitchFamily="34" charset="0"/>
              </a:rPr>
              <a:t>谢谢观赏</a:t>
            </a:r>
          </a:p>
        </p:txBody>
      </p:sp>
      <p:sp>
        <p:nvSpPr>
          <p:cNvPr id="16" name="矩形 15"/>
          <p:cNvSpPr/>
          <p:nvPr/>
        </p:nvSpPr>
        <p:spPr>
          <a:xfrm>
            <a:off x="5074892" y="3493082"/>
            <a:ext cx="4087228" cy="110104"/>
          </a:xfrm>
          <a:prstGeom prst="rect">
            <a:avLst/>
          </a:prstGeom>
          <a:solidFill>
            <a:schemeClr val="accent1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18121" y="2107243"/>
            <a:ext cx="4087228" cy="110104"/>
          </a:xfrm>
          <a:prstGeom prst="rect">
            <a:avLst/>
          </a:prstGeom>
          <a:solidFill>
            <a:schemeClr val="accent1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51" y="2350830"/>
            <a:ext cx="9143498" cy="1024596"/>
          </a:xfrm>
          <a:prstGeom prst="rect">
            <a:avLst/>
          </a:prstGeom>
          <a:solidFill>
            <a:srgbClr val="002060"/>
          </a:solidFill>
          <a:ln w="762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64565" fontAlgn="auto">
              <a:spcBef>
                <a:spcPts val="0"/>
              </a:spcBef>
              <a:spcAft>
                <a:spcPts val="0"/>
              </a:spcAft>
            </a:pPr>
            <a:endParaRPr lang="zh-CN" altLang="en-US" sz="1350" kern="0">
              <a:solidFill>
                <a:prstClr val="white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591345" y="1684431"/>
            <a:ext cx="1961310" cy="2212938"/>
            <a:chOff x="3977314" y="1490010"/>
            <a:chExt cx="4024010" cy="4540273"/>
          </a:xfrm>
        </p:grpSpPr>
        <p:sp>
          <p:nvSpPr>
            <p:cNvPr id="20" name="Freeform 5"/>
            <p:cNvSpPr/>
            <p:nvPr/>
          </p:nvSpPr>
          <p:spPr bwMode="auto">
            <a:xfrm rot="5400000">
              <a:off x="3719182" y="1748142"/>
              <a:ext cx="4540273" cy="402401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  <a:effectLst>
              <a:innerShdw blurRad="381000" dist="25400" dir="10800000">
                <a:prstClr val="black">
                  <a:alpha val="13000"/>
                </a:prstClr>
              </a:innerShdw>
            </a:effectLst>
          </p:spPr>
          <p:txBody>
            <a:bodyPr vert="horz" wrap="square" lIns="68576" tIns="34288" rIns="68576" bIns="34288" numCol="1" anchor="t" anchorCtr="0" compatLnSpc="1"/>
            <a:lstStyle/>
            <a:p>
              <a:endParaRPr lang="zh-CN" altLang="en-US" sz="1200">
                <a:solidFill>
                  <a:prstClr val="black"/>
                </a:solidFill>
              </a:endParaRPr>
            </a:p>
          </p:txBody>
        </p:sp>
        <p:sp>
          <p:nvSpPr>
            <p:cNvPr id="21" name="Freeform 5"/>
            <p:cNvSpPr/>
            <p:nvPr/>
          </p:nvSpPr>
          <p:spPr bwMode="auto">
            <a:xfrm rot="5400000">
              <a:off x="3976813" y="1960244"/>
              <a:ext cx="4025013" cy="3567339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chemeClr val="bg1">
                    <a:lumMod val="92000"/>
                  </a:schemeClr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76" tIns="34288" rIns="68576" bIns="34288" numCol="1" anchor="t" anchorCtr="0" compatLnSpc="1"/>
            <a:lstStyle/>
            <a:p>
              <a:endParaRPr lang="zh-CN" alt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22" name="Freeform 101"/>
          <p:cNvSpPr>
            <a:spLocks noChangeArrowheads="1"/>
          </p:cNvSpPr>
          <p:nvPr/>
        </p:nvSpPr>
        <p:spPr bwMode="auto">
          <a:xfrm>
            <a:off x="3848457" y="2123067"/>
            <a:ext cx="1483832" cy="1136849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34281" tIns="17141" rIns="34281" bIns="17141" anchor="ctr"/>
          <a:lstStyle/>
          <a:p>
            <a:pPr>
              <a:defRPr/>
            </a:pPr>
            <a:endParaRPr lang="en-US" sz="675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50"/>
                            </p:stCondLst>
                            <p:childTnLst>
                              <p:par>
                                <p:cTn id="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16" grpId="0" bldLvl="0" animBg="1"/>
      <p:bldP spid="17" grpId="0" bldLvl="0" animBg="1"/>
      <p:bldP spid="18" grpId="0" bldLvl="0" animBg="1"/>
      <p:bldP spid="2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1686" y="-6629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汇报目录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849175" y="1516483"/>
            <a:ext cx="5434786" cy="754337"/>
            <a:chOff x="4145764" y="1157054"/>
            <a:chExt cx="5434786" cy="754337"/>
          </a:xfrm>
        </p:grpSpPr>
        <p:sp>
          <p:nvSpPr>
            <p:cNvPr id="4" name="圆角矩形 16"/>
            <p:cNvSpPr/>
            <p:nvPr>
              <p:custDataLst>
                <p:tags r:id="rId5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选题背景与方案设计</a:t>
              </a:r>
            </a:p>
          </p:txBody>
        </p:sp>
        <p:sp>
          <p:nvSpPr>
            <p:cNvPr id="5" name="任意多边形 17"/>
            <p:cNvSpPr/>
            <p:nvPr>
              <p:custDataLst>
                <p:tags r:id="rId6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01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849175" y="2846799"/>
            <a:ext cx="5434786" cy="754337"/>
            <a:chOff x="4145764" y="1157054"/>
            <a:chExt cx="5434786" cy="754337"/>
          </a:xfrm>
        </p:grpSpPr>
        <p:sp>
          <p:nvSpPr>
            <p:cNvPr id="7" name="圆角矩形 16"/>
            <p:cNvSpPr/>
            <p:nvPr>
              <p:custDataLst>
                <p:tags r:id="rId3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硬件设计和软件设计</a:t>
              </a:r>
              <a:endParaRPr lang="zh-CN" altLang="en-US" sz="32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8" name="任意多边形 17"/>
            <p:cNvSpPr/>
            <p:nvPr>
              <p:custDataLst>
                <p:tags r:id="rId4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02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49175" y="4194578"/>
            <a:ext cx="5434786" cy="754337"/>
            <a:chOff x="4145764" y="1157054"/>
            <a:chExt cx="5434786" cy="754337"/>
          </a:xfrm>
        </p:grpSpPr>
        <p:sp>
          <p:nvSpPr>
            <p:cNvPr id="10" name="圆角矩形 16"/>
            <p:cNvSpPr/>
            <p:nvPr>
              <p:custDataLst>
                <p:tags r:id="rId1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系统调试</a:t>
              </a: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+mn-ea"/>
                </a:rPr>
                <a:t>及其创新点</a:t>
              </a:r>
              <a:endParaRPr lang="zh-CN" altLang="en-US" sz="3200" b="1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11" name="任意多边形 17"/>
            <p:cNvSpPr/>
            <p:nvPr>
              <p:custDataLst>
                <p:tags r:id="rId2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03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316563" y="2330078"/>
            <a:ext cx="6724800" cy="3348000"/>
          </a:xfrm>
          <a:prstGeom prst="rect">
            <a:avLst/>
          </a:prstGeom>
          <a:solidFill>
            <a:srgbClr val="FFFFFF">
              <a:alpha val="67843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932"/>
            <a:ext cx="9154460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1.1 </a:t>
            </a:r>
            <a:r>
              <a:rPr lang="zh-CN" altLang="zh-CN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选题背景、设计目的和意义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381752" y="843726"/>
            <a:ext cx="84963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457200" algn="l" defTabSz="4572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在蔬菜大棚的环境下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传统的手动检测存在工作量大、数据采集不准确等问题。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1752" y="2525415"/>
            <a:ext cx="4136133" cy="1529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可以</a:t>
            </a:r>
            <a:r>
              <a:rPr lang="zh-CN" altLang="en-US" sz="2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实时监测</a:t>
            </a:r>
            <a:endParaRPr lang="en-US" altLang="zh-CN" sz="2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zh-CN" sz="20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减少</a:t>
            </a:r>
            <a:r>
              <a:rPr lang="zh-CN" altLang="zh-CN" sz="2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数据误差</a:t>
            </a:r>
            <a:endParaRPr lang="en-US" altLang="zh-CN" sz="2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zh-CN" sz="20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提高</a:t>
            </a:r>
            <a:r>
              <a:rPr lang="zh-CN" altLang="zh-CN" sz="2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采集效率</a:t>
            </a:r>
            <a:endParaRPr lang="zh-CN" altLang="en-US" sz="2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3344" y="2261442"/>
            <a:ext cx="4136133" cy="1766441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29181" y="2531037"/>
            <a:ext cx="4126386" cy="1529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优化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危险任务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提高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处理能力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729181" y="2261442"/>
            <a:ext cx="4126386" cy="1766441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圆角矩形 31"/>
          <p:cNvSpPr/>
          <p:nvPr/>
        </p:nvSpPr>
        <p:spPr>
          <a:xfrm>
            <a:off x="927638" y="2059355"/>
            <a:ext cx="3027544" cy="418104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提高采集效率</a:t>
            </a:r>
          </a:p>
        </p:txBody>
      </p:sp>
      <p:sp>
        <p:nvSpPr>
          <p:cNvPr id="24" name="圆角矩形 31"/>
          <p:cNvSpPr/>
          <p:nvPr/>
        </p:nvSpPr>
        <p:spPr>
          <a:xfrm>
            <a:off x="5267335" y="2052390"/>
            <a:ext cx="3160447" cy="418104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改善局限性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407285" y="4822825"/>
            <a:ext cx="4445635" cy="1050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通过</a:t>
            </a:r>
            <a:r>
              <a:rPr lang="zh-CN" altLang="en-US" sz="2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更换搭载平台</a:t>
            </a:r>
            <a:endParaRPr lang="en-US" altLang="zh-CN" sz="2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marR="0" lvl="0" indent="0" algn="ctr" defTabSz="4572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可减少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用户界面和操作的复杂度</a:t>
            </a:r>
            <a:endParaRPr lang="zh-CN" altLang="en-US" sz="2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346960" y="4558665"/>
            <a:ext cx="4449445" cy="1907540"/>
          </a:xfrm>
          <a:prstGeom prst="rect">
            <a:avLst/>
          </a:prstGeom>
          <a:noFill/>
          <a:ln w="28575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圆角矩形 31"/>
          <p:cNvSpPr/>
          <p:nvPr/>
        </p:nvSpPr>
        <p:spPr>
          <a:xfrm>
            <a:off x="3116012" y="4404996"/>
            <a:ext cx="3027544" cy="418104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可简化系统复杂度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/>
      <p:bldP spid="17" grpId="0"/>
      <p:bldP spid="19" grpId="0" animBg="1"/>
      <p:bldP spid="21" grpId="0"/>
      <p:bldP spid="22" grpId="0" animBg="1"/>
      <p:bldP spid="23" grpId="0" animBg="1"/>
      <p:bldP spid="24" grpId="0" animBg="1"/>
      <p:bldP spid="4" grpId="0"/>
      <p:bldP spid="10" grpId="0" bldLvl="0" animBg="1"/>
      <p:bldP spid="11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1"/>
          <p:cNvSpPr txBox="1"/>
          <p:nvPr/>
        </p:nvSpPr>
        <p:spPr>
          <a:xfrm>
            <a:off x="-11686" y="-6629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1.2 </a:t>
            </a:r>
            <a:r>
              <a:rPr kumimoji="0" lang="zh-CN" altLang="zh-CN" sz="3200" b="1" i="0" u="none" strike="noStrike" kern="1200" cap="none" spc="0" normalizeH="0" baseline="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设计任</a:t>
            </a:r>
            <a:r>
              <a:rPr kumimoji="0" altLang="zh-CN" sz="3200" b="1" i="0" u="none" strike="noStrike" kern="1200" cap="none" spc="0" normalizeH="0" baseline="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务</a:t>
            </a:r>
            <a:endParaRPr kumimoji="0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167130" y="1643380"/>
            <a:ext cx="6731000" cy="423481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pPr indent="266700" algn="l"/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本系统的设计思路是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在</a:t>
            </a:r>
            <a:r>
              <a:rPr lang="en-US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STM32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技术的基础上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，通过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设计合理的硬件平台和模块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，实现对蔬菜大棚环境的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监测和控制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。通过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传感器模块的选择和数据采集处理模块的设计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，实时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获取并处理蔬菜大棚内的环境参数</a:t>
            </a:r>
            <a:r>
              <a:rPr lang="zh-CN" sz="2400" b="0">
                <a:latin typeface="Calibri" panose="020F0502020204030204" pitchFamily="34" charset="0"/>
                <a:ea typeface="宋体" panose="02010600030101010101" pitchFamily="2" charset="-122"/>
              </a:rPr>
              <a:t>。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用户界面模块的设计则能够方便用户对环境参数进行查看和管理。在系统设计过程中，我们还需要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考虑系统的整体性能和稳定性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，对系统进行</a:t>
            </a:r>
            <a:r>
              <a:rPr lang="zh-CN" sz="2400" b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优化和测试</a:t>
            </a:r>
            <a:r>
              <a:rPr lang="zh-CN" sz="2400" b="0">
                <a:latin typeface="Calibri" panose="020F0502020204030204" pitchFamily="34" charset="0"/>
                <a:ea typeface="宋体" panose="02010600030101010101" pitchFamily="2" charset="-122"/>
              </a:rPr>
              <a:t>，</a:t>
            </a:r>
            <a:r>
              <a:rPr lang="zh-CN" sz="2400" b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确保其能够稳定可靠地运行。</a:t>
            </a:r>
            <a:endParaRPr lang="zh-CN" altLang="en-US" sz="2400" b="0">
              <a:solidFill>
                <a:srgbClr val="00206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731520" y="1183005"/>
            <a:ext cx="8109585" cy="1181100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 txBox="1"/>
          <p:nvPr/>
        </p:nvSpPr>
        <p:spPr>
          <a:xfrm>
            <a:off x="0" y="18188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1.3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总体方案</a:t>
            </a:r>
            <a:r>
              <a:rPr kumimoji="0" lang="zh-CN" altLang="zh-CN" sz="3200" b="1" i="0" u="none" strike="noStrike" kern="1200" cap="none" spc="0" normalizeH="0" baseline="0" dirty="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设计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HarmonyOS Sans SC Black" panose="00000A00000000000000" charset="-122"/>
              <a:ea typeface="HarmonyOS Sans SC Black" panose="00000A00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274712" y="1372498"/>
            <a:ext cx="833422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设计目标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38824" y="1265969"/>
            <a:ext cx="7294899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45" lvl="0" indent="457200" algn="l" defTabSz="685800" fontAlgn="auto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通过对大棚环境的捕获处理实现环境参数的准确控制和优化调节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23925" y="2614295"/>
            <a:ext cx="6845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002060"/>
                </a:solidFill>
              </a:rPr>
              <a:t>此次设计的蔬菜大棚环境监测系统的系统总框图如下图</a:t>
            </a:r>
            <a:r>
              <a:rPr lang="en-US" altLang="zh-CN" b="1">
                <a:solidFill>
                  <a:srgbClr val="002060"/>
                </a:solidFill>
              </a:rPr>
              <a:t>1.3-1</a:t>
            </a:r>
          </a:p>
        </p:txBody>
      </p:sp>
      <p:graphicFrame>
        <p:nvGraphicFramePr>
          <p:cNvPr id="1073743876" name="对象 52"/>
          <p:cNvGraphicFramePr/>
          <p:nvPr>
            <p:custDataLst>
              <p:tags r:id="rId2"/>
            </p:custDataLst>
          </p:nvPr>
        </p:nvGraphicFramePr>
        <p:xfrm>
          <a:off x="2689225" y="3232785"/>
          <a:ext cx="3778885" cy="2796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7632700" imgH="5905500" progId="Visio.Drawing.15">
                  <p:embed/>
                </p:oleObj>
              </mc:Choice>
              <mc:Fallback>
                <p:oleObj r:id="rId4" imgW="7632700" imgH="590550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89225" y="3232785"/>
                        <a:ext cx="3778885" cy="279654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764915" y="6066155"/>
            <a:ext cx="16275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solidFill>
                  <a:srgbClr val="002060"/>
                </a:solidFill>
              </a:rPr>
              <a:t>图</a:t>
            </a:r>
            <a:r>
              <a:rPr lang="en-US" altLang="zh-CN" sz="1400" b="1">
                <a:solidFill>
                  <a:srgbClr val="002060"/>
                </a:solidFill>
              </a:rPr>
              <a:t>1.3-1系统总框图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1686" y="-6629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汇报目录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849175" y="1516483"/>
            <a:ext cx="5434786" cy="754337"/>
            <a:chOff x="4145764" y="1157054"/>
            <a:chExt cx="5434786" cy="754337"/>
          </a:xfrm>
        </p:grpSpPr>
        <p:sp>
          <p:nvSpPr>
            <p:cNvPr id="4" name="圆角矩形 16"/>
            <p:cNvSpPr/>
            <p:nvPr>
              <p:custDataLst>
                <p:tags r:id="rId6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选题背景与方案设计</a:t>
              </a:r>
              <a:endParaRPr lang="zh-CN" altLang="en-US" sz="32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5" name="任意多边形 17"/>
            <p:cNvSpPr/>
            <p:nvPr>
              <p:custDataLst>
                <p:tags r:id="rId7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01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849175" y="2846799"/>
            <a:ext cx="5434786" cy="754337"/>
            <a:chOff x="4145764" y="1157054"/>
            <a:chExt cx="5434786" cy="754337"/>
          </a:xfrm>
        </p:grpSpPr>
        <p:sp>
          <p:nvSpPr>
            <p:cNvPr id="7" name="圆角矩形 16"/>
            <p:cNvSpPr/>
            <p:nvPr>
              <p:custDataLst>
                <p:tags r:id="rId4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硬件设计和软件设计</a:t>
              </a:r>
            </a:p>
          </p:txBody>
        </p:sp>
        <p:sp>
          <p:nvSpPr>
            <p:cNvPr id="8" name="任意多边形 17"/>
            <p:cNvSpPr/>
            <p:nvPr>
              <p:custDataLst>
                <p:tags r:id="rId5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02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49175" y="4194578"/>
            <a:ext cx="5434786" cy="754337"/>
            <a:chOff x="4145764" y="1157054"/>
            <a:chExt cx="5434786" cy="754337"/>
          </a:xfrm>
        </p:grpSpPr>
        <p:sp>
          <p:nvSpPr>
            <p:cNvPr id="10" name="圆角矩形 16"/>
            <p:cNvSpPr/>
            <p:nvPr>
              <p:custDataLst>
                <p:tags r:id="rId2"/>
              </p:custDataLst>
            </p:nvPr>
          </p:nvSpPr>
          <p:spPr>
            <a:xfrm flipH="1">
              <a:off x="4370107" y="1174517"/>
              <a:ext cx="5210443" cy="736874"/>
            </a:xfrm>
            <a:prstGeom prst="roundRect">
              <a:avLst>
                <a:gd name="adj" fmla="val 23973"/>
              </a:avLst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lIns="360000" rIns="90000" anchor="ctr">
              <a:noAutofit/>
            </a:bodyPr>
            <a:lstStyle/>
            <a:p>
              <a:pPr indent="803275" defTabSz="914400">
                <a:defRPr/>
              </a:pP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系统调试</a:t>
              </a:r>
              <a:r>
                <a:rPr lang="zh-CN" altLang="en-US" sz="3200" b="1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+mn-ea"/>
                </a:rPr>
                <a:t>及其创新点</a:t>
              </a:r>
              <a:endParaRPr lang="zh-CN" altLang="en-US" sz="3200" b="1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11" name="任意多边形 17"/>
            <p:cNvSpPr/>
            <p:nvPr>
              <p:custDataLst>
                <p:tags r:id="rId3"/>
              </p:custDataLst>
            </p:nvPr>
          </p:nvSpPr>
          <p:spPr>
            <a:xfrm flipH="1">
              <a:off x="4145764" y="1157054"/>
              <a:ext cx="1030389" cy="754337"/>
            </a:xfrm>
            <a:custGeom>
              <a:avLst/>
              <a:gdLst>
                <a:gd name="connsiteX0" fmla="*/ 472018 w 1569959"/>
                <a:gd name="connsiteY0" fmla="*/ 0 h 1149634"/>
                <a:gd name="connsiteX1" fmla="*/ 1378350 w 1569959"/>
                <a:gd name="connsiteY1" fmla="*/ 0 h 1149634"/>
                <a:gd name="connsiteX2" fmla="*/ 1569959 w 1569959"/>
                <a:gd name="connsiteY2" fmla="*/ 191609 h 1149634"/>
                <a:gd name="connsiteX3" fmla="*/ 1569959 w 1569959"/>
                <a:gd name="connsiteY3" fmla="*/ 958025 h 1149634"/>
                <a:gd name="connsiteX4" fmla="*/ 1378350 w 1569959"/>
                <a:gd name="connsiteY4" fmla="*/ 1149634 h 1149634"/>
                <a:gd name="connsiteX5" fmla="*/ 472018 w 1569959"/>
                <a:gd name="connsiteY5" fmla="*/ 1149634 h 1149634"/>
                <a:gd name="connsiteX6" fmla="*/ 280409 w 1569959"/>
                <a:gd name="connsiteY6" fmla="*/ 958025 h 1149634"/>
                <a:gd name="connsiteX7" fmla="*/ 280409 w 1569959"/>
                <a:gd name="connsiteY7" fmla="*/ 795367 h 1149634"/>
                <a:gd name="connsiteX8" fmla="*/ 0 w 1569959"/>
                <a:gd name="connsiteY8" fmla="*/ 587517 h 1149634"/>
                <a:gd name="connsiteX9" fmla="*/ 280409 w 1569959"/>
                <a:gd name="connsiteY9" fmla="*/ 379666 h 1149634"/>
                <a:gd name="connsiteX10" fmla="*/ 280409 w 1569959"/>
                <a:gd name="connsiteY10" fmla="*/ 191609 h 1149634"/>
                <a:gd name="connsiteX11" fmla="*/ 472018 w 1569959"/>
                <a:gd name="connsiteY11" fmla="*/ 0 h 114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9959" h="1149634">
                  <a:moveTo>
                    <a:pt x="472018" y="0"/>
                  </a:moveTo>
                  <a:lnTo>
                    <a:pt x="1378350" y="0"/>
                  </a:lnTo>
                  <a:cubicBezTo>
                    <a:pt x="1484173" y="0"/>
                    <a:pt x="1569959" y="85786"/>
                    <a:pt x="1569959" y="191609"/>
                  </a:cubicBezTo>
                  <a:lnTo>
                    <a:pt x="1569959" y="958025"/>
                  </a:lnTo>
                  <a:cubicBezTo>
                    <a:pt x="1569959" y="1063848"/>
                    <a:pt x="1484173" y="1149634"/>
                    <a:pt x="1378350" y="1149634"/>
                  </a:cubicBezTo>
                  <a:lnTo>
                    <a:pt x="472018" y="1149634"/>
                  </a:lnTo>
                  <a:cubicBezTo>
                    <a:pt x="366195" y="1149634"/>
                    <a:pt x="280409" y="1063848"/>
                    <a:pt x="280409" y="958025"/>
                  </a:cubicBezTo>
                  <a:lnTo>
                    <a:pt x="280409" y="795367"/>
                  </a:lnTo>
                  <a:lnTo>
                    <a:pt x="0" y="587517"/>
                  </a:lnTo>
                  <a:lnTo>
                    <a:pt x="280409" y="379666"/>
                  </a:lnTo>
                  <a:lnTo>
                    <a:pt x="280409" y="191609"/>
                  </a:lnTo>
                  <a:cubicBezTo>
                    <a:pt x="280409" y="85786"/>
                    <a:pt x="366195" y="0"/>
                    <a:pt x="472018" y="0"/>
                  </a:cubicBezTo>
                  <a:close/>
                </a:path>
              </a:pathLst>
            </a:custGeom>
            <a:solidFill>
              <a:srgbClr val="002060"/>
            </a:solidFill>
            <a:ln w="254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0" tIns="46800" rIns="180000" bIns="46800" anchor="ctr"/>
            <a:lstStyle/>
            <a:p>
              <a:pPr algn="ctr" defTabSz="914400">
                <a:defRPr/>
              </a:pPr>
              <a:r>
                <a:rPr lang="en-US" altLang="zh-CN" sz="3200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  <a:sym typeface="微软雅黑" panose="020B0503020204020204" charset="-122"/>
                </a:rPr>
                <a:t>03</a:t>
              </a:r>
              <a:endParaRPr lang="zh-CN" altLang="en-US" sz="3200" b="1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微软雅黑" panose="020B050302020402020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316990" y="3850640"/>
            <a:ext cx="6724650" cy="2062480"/>
          </a:xfrm>
          <a:prstGeom prst="rect">
            <a:avLst/>
          </a:prstGeom>
          <a:solidFill>
            <a:srgbClr val="FFFFFF">
              <a:alpha val="67843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1203960" y="1253490"/>
            <a:ext cx="6724650" cy="1234440"/>
          </a:xfrm>
          <a:prstGeom prst="rect">
            <a:avLst/>
          </a:prstGeom>
          <a:solidFill>
            <a:srgbClr val="FFFFFF">
              <a:alpha val="67843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8188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2.1 </a:t>
            </a:r>
            <a:r>
              <a:rPr kumimoji="0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硬件系统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设计</a:t>
            </a:r>
          </a:p>
        </p:txBody>
      </p:sp>
      <p:sp>
        <p:nvSpPr>
          <p:cNvPr id="8" name="矩形 7"/>
          <p:cNvSpPr/>
          <p:nvPr/>
        </p:nvSpPr>
        <p:spPr>
          <a:xfrm>
            <a:off x="1138824" y="1265969"/>
            <a:ext cx="7294899" cy="499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通过对目标声源的捕获处理进行定位搜寻及周围环境监视</a:t>
            </a:r>
          </a:p>
        </p:txBody>
      </p:sp>
      <p:sp>
        <p:nvSpPr>
          <p:cNvPr id="17" name="矩形: 圆角 16"/>
          <p:cNvSpPr/>
          <p:nvPr/>
        </p:nvSpPr>
        <p:spPr>
          <a:xfrm>
            <a:off x="794782" y="1009202"/>
            <a:ext cx="8104693" cy="1560880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圆角矩形 31"/>
          <p:cNvSpPr/>
          <p:nvPr/>
        </p:nvSpPr>
        <p:spPr>
          <a:xfrm>
            <a:off x="168275" y="1421765"/>
            <a:ext cx="1153795" cy="692150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STM32</a:t>
            </a:r>
          </a:p>
        </p:txBody>
      </p:sp>
      <p:sp>
        <p:nvSpPr>
          <p:cNvPr id="24" name="圆角矩形 43"/>
          <p:cNvSpPr/>
          <p:nvPr/>
        </p:nvSpPr>
        <p:spPr>
          <a:xfrm>
            <a:off x="844763" y="3787257"/>
            <a:ext cx="1294397" cy="634953"/>
          </a:xfrm>
          <a:prstGeom prst="roundRect">
            <a:avLst/>
          </a:prstGeom>
          <a:solidFill>
            <a:srgbClr val="002060"/>
          </a:solidFill>
          <a:ln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外设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丰富</a:t>
            </a:r>
          </a:p>
        </p:txBody>
      </p:sp>
      <p:sp>
        <p:nvSpPr>
          <p:cNvPr id="25" name="圆角矩形 43"/>
          <p:cNvSpPr/>
          <p:nvPr/>
        </p:nvSpPr>
        <p:spPr>
          <a:xfrm>
            <a:off x="7433310" y="3787140"/>
            <a:ext cx="1466215" cy="635000"/>
          </a:xfrm>
          <a:prstGeom prst="roundRect">
            <a:avLst/>
          </a:prstGeom>
          <a:solidFill>
            <a:srgbClr val="002060"/>
          </a:solidFill>
          <a:ln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强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通信能力</a:t>
            </a:r>
          </a:p>
        </p:txBody>
      </p:sp>
      <p:sp>
        <p:nvSpPr>
          <p:cNvPr id="28" name="圆角矩形 43"/>
          <p:cNvSpPr/>
          <p:nvPr/>
        </p:nvSpPr>
        <p:spPr>
          <a:xfrm>
            <a:off x="795020" y="4798695"/>
            <a:ext cx="7783195" cy="635000"/>
          </a:xfrm>
          <a:prstGeom prst="roundRect">
            <a:avLst/>
          </a:prstGeom>
          <a:solidFill>
            <a:srgbClr val="002060"/>
          </a:solidFill>
          <a:ln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开发者能够快速搭建起一个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功能完备、高效可靠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的系统</a:t>
            </a:r>
          </a:p>
        </p:txBody>
      </p:sp>
      <p:sp>
        <p:nvSpPr>
          <p:cNvPr id="29" name="箭头: 下 28"/>
          <p:cNvSpPr/>
          <p:nvPr/>
        </p:nvSpPr>
        <p:spPr>
          <a:xfrm rot="19129806">
            <a:off x="2036886" y="4205426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箭头: 下 29"/>
          <p:cNvSpPr/>
          <p:nvPr/>
        </p:nvSpPr>
        <p:spPr>
          <a:xfrm rot="2656816">
            <a:off x="7232296" y="4314258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39545" y="1259840"/>
            <a:ext cx="7192645" cy="1129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000" b="1">
                <a:solidFill>
                  <a:schemeClr val="bg1"/>
                </a:solidFill>
              </a:rPr>
              <a:t>STM32是一种基于ARM Cortex-M内核的32位单片机系列，具有低功耗、高性能和低成本的特点。它广泛应用于嵌入式系统领域，包括蔬菜大棚环境检测系统设计。</a:t>
            </a:r>
          </a:p>
        </p:txBody>
      </p:sp>
      <p:sp>
        <p:nvSpPr>
          <p:cNvPr id="5" name="圆角矩形 43"/>
          <p:cNvSpPr/>
          <p:nvPr>
            <p:custDataLst>
              <p:tags r:id="rId2"/>
            </p:custDataLst>
          </p:nvPr>
        </p:nvSpPr>
        <p:spPr>
          <a:xfrm>
            <a:off x="3227070" y="3755390"/>
            <a:ext cx="3379470" cy="635000"/>
          </a:xfrm>
          <a:prstGeom prst="roundRect">
            <a:avLst/>
          </a:prstGeom>
          <a:solidFill>
            <a:srgbClr val="002060"/>
          </a:solidFill>
          <a:ln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具有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可编程性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灵活性</a:t>
            </a:r>
          </a:p>
        </p:txBody>
      </p:sp>
      <p:sp>
        <p:nvSpPr>
          <p:cNvPr id="9" name="箭头: 下 29"/>
          <p:cNvSpPr/>
          <p:nvPr>
            <p:custDataLst>
              <p:tags r:id="rId3"/>
            </p:custDataLst>
          </p:nvPr>
        </p:nvSpPr>
        <p:spPr>
          <a:xfrm>
            <a:off x="4567201" y="4302193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圆角矩形 43"/>
          <p:cNvSpPr/>
          <p:nvPr>
            <p:custDataLst>
              <p:tags r:id="rId4"/>
            </p:custDataLst>
          </p:nvPr>
        </p:nvSpPr>
        <p:spPr>
          <a:xfrm>
            <a:off x="795020" y="2801620"/>
            <a:ext cx="7953375" cy="635000"/>
          </a:xfrm>
          <a:prstGeom prst="roundRect">
            <a:avLst/>
          </a:prstGeom>
          <a:solidFill>
            <a:srgbClr val="002060"/>
          </a:solidFill>
          <a:ln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利用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STM32开发板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的开发环境，如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Keil MDK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STM32CubeMX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等，进行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软件开发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硬件配置</a:t>
            </a: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8188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2.1 </a:t>
            </a:r>
            <a:r>
              <a:rPr kumimoji="0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硬件系统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设计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473710" y="1414145"/>
            <a:ext cx="4312920" cy="451167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pPr indent="406400"/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综上所述，STM32作为一种强大的嵌入式系统开发平台，可以满足蔬菜大棚环境检测系统设计的要求。其丰富的外设资源、灵活的通信接口和可编程性，使得开发者能够快速搭建起一个功能完备、高效可靠的系统。在接下来的章节中，我们将进一步分析蔬菜大棚环境检测系统的需求，并给出具体的系统设计思路。其插脚图如下图</a:t>
            </a:r>
            <a:r>
              <a:rPr lang="en-US" alt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2.1</a:t>
            </a:r>
            <a:r>
              <a:rPr lang="en-US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-1</a:t>
            </a:r>
            <a:r>
              <a:rPr lang="zh-CN" sz="2400" b="1">
                <a:solidFill>
                  <a:srgbClr val="00206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所示</a:t>
            </a:r>
            <a:endParaRPr lang="zh-CN" altLang="zh-CN" sz="2400" b="1">
              <a:solidFill>
                <a:srgbClr val="00206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3" name="图片 16620223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322570" y="2208530"/>
            <a:ext cx="3505835" cy="26587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835650" y="5480050"/>
            <a:ext cx="2649855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406400" algn="ctr"/>
            <a:r>
              <a:rPr lang="zh-CN" sz="1400" b="1">
                <a:ea typeface="宋体" panose="02010600030101010101" pitchFamily="2" charset="-122"/>
              </a:rPr>
              <a:t>图</a:t>
            </a:r>
            <a:r>
              <a:rPr lang="en-US" altLang="zh-CN" sz="1400" b="1">
                <a:ea typeface="宋体" panose="02010600030101010101" pitchFamily="2" charset="-122"/>
              </a:rPr>
              <a:t>2.1</a:t>
            </a:r>
            <a:r>
              <a:rPr lang="en-US" sz="1400" b="1">
                <a:latin typeface="黑体" panose="02010609060101010101" charset="-122"/>
                <a:ea typeface="宋体" panose="02010600030101010101" pitchFamily="2" charset="-122"/>
                <a:cs typeface="Times New Roman" panose="02020603050405020304" pitchFamily="18" charset="0"/>
              </a:rPr>
              <a:t>-1 STM32</a:t>
            </a:r>
            <a:r>
              <a:rPr lang="zh-CN" sz="1400" b="1">
                <a:ea typeface="宋体" panose="02010600030101010101" pitchFamily="2" charset="-122"/>
              </a:rPr>
              <a:t>插脚图</a:t>
            </a:r>
            <a:endParaRPr lang="zh-CN" altLang="en-US" sz="1400" b="1"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"/>
          <p:cNvSpPr/>
          <p:nvPr>
            <p:custDataLst>
              <p:tags r:id="rId2"/>
            </p:custDataLst>
          </p:nvPr>
        </p:nvSpPr>
        <p:spPr>
          <a:xfrm>
            <a:off x="793115" y="5095875"/>
            <a:ext cx="7859395" cy="1216025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/>
          <p:cNvSpPr/>
          <p:nvPr/>
        </p:nvSpPr>
        <p:spPr>
          <a:xfrm>
            <a:off x="1251585" y="3152140"/>
            <a:ext cx="6943090" cy="1604645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 txBox="1"/>
          <p:nvPr/>
        </p:nvSpPr>
        <p:spPr>
          <a:xfrm>
            <a:off x="0" y="18188"/>
            <a:ext cx="9156508" cy="759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74625" indent="0" algn="l" defTabSz="914400" rtl="0" eaLnBrk="1" latinLnBrk="0" hangingPunct="1">
              <a:spcBef>
                <a:spcPct val="0"/>
              </a:spcBef>
              <a:buNone/>
              <a:defRPr lang="zh-CN" altLang="en-US" sz="3600" b="1" kern="1200" dirty="0">
                <a:gradFill>
                  <a:gsLst>
                    <a:gs pos="0">
                      <a:srgbClr val="202A36"/>
                    </a:gs>
                    <a:gs pos="100000">
                      <a:srgbClr val="202A36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2.2 </a:t>
            </a:r>
            <a:r>
              <a:rPr kumimoji="0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传感器选型与接口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设计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HarmonyOS Sans SC Black" panose="00000A00000000000000" charset="-122"/>
              <a:ea typeface="HarmonyOS Sans SC Black" panose="00000A00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647457" y="3608968"/>
            <a:ext cx="833422" cy="692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设计特点</a:t>
            </a:r>
            <a:endParaRPr lang="en-US" altLang="zh-CN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88185" y="3285490"/>
            <a:ext cx="5652135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选用</a:t>
            </a:r>
            <a:r>
              <a:rPr lang="zh-CN" altLang="en-US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温湿度传感器</a:t>
            </a:r>
            <a:r>
              <a:rPr lang="en-US" altLang="zh-CN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DHT11</a:t>
            </a:r>
            <a:r>
              <a:rPr lang="zh-CN" altLang="en-US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，使用设计的传感器与STM32单片机接口通过</a:t>
            </a:r>
            <a:r>
              <a:rPr lang="en-US" altLang="zh-CN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I2C</a:t>
            </a:r>
            <a:r>
              <a:rPr lang="zh-CN" altLang="en-US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总线通信协议</a:t>
            </a:r>
            <a:r>
              <a:rPr lang="zh-CN" altLang="en-US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使其与</a:t>
            </a:r>
            <a:r>
              <a:rPr lang="en-US" altLang="zh-CN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STM32</a:t>
            </a:r>
            <a:r>
              <a:rPr lang="zh-CN" altLang="en-US" b="1" kern="800" spc="225" dirty="0">
                <a:solidFill>
                  <a:srgbClr val="FFC000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单片机</a:t>
            </a:r>
            <a:r>
              <a:rPr lang="zh-CN" altLang="en-US" b="1" kern="800" spc="225" dirty="0">
                <a:solidFill>
                  <a:schemeClr val="bg1"/>
                </a:solidFill>
                <a:latin typeface="Helvetica" pitchFamily="34" charset="0"/>
                <a:ea typeface="微软雅黑" panose="020B0503020204020204" charset="-122"/>
                <a:cs typeface="Times New Roman" panose="02020603050405020304" pitchFamily="18" charset="0"/>
              </a:rPr>
              <a:t>实现数据交互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030605" y="5461635"/>
            <a:ext cx="756729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000" b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通过该接口，传感器可以传输温湿度数据至</a:t>
            </a:r>
            <a:r>
              <a:rPr lang="en-US" sz="2000" b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STM32</a:t>
            </a:r>
            <a:r>
              <a:rPr lang="zh-CN" sz="2000" b="1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，方便后续的数据处理。</a:t>
            </a:r>
            <a:r>
              <a:rPr lang="en-US" b="0">
                <a:solidFill>
                  <a:schemeClr val="bg1"/>
                </a:solidFill>
                <a:latin typeface="黑体" panose="02010609060101010101" charset="-122"/>
                <a:ea typeface="宋体" panose="02010600030101010101" pitchFamily="2" charset="-122"/>
              </a:rPr>
              <a:t>   </a:t>
            </a:r>
            <a:endParaRPr lang="en-US" altLang="en-US" b="0">
              <a:solidFill>
                <a:schemeClr val="bg1"/>
              </a:solidFill>
              <a:latin typeface="黑体" panose="02010609060101010101" charset="-122"/>
              <a:ea typeface="宋体" panose="02010600030101010101" pitchFamily="2" charset="-122"/>
            </a:endParaRPr>
          </a:p>
        </p:txBody>
      </p:sp>
      <p:sp>
        <p:nvSpPr>
          <p:cNvPr id="16" name="矩形: 圆角 2"/>
          <p:cNvSpPr/>
          <p:nvPr>
            <p:custDataLst>
              <p:tags r:id="rId3"/>
            </p:custDataLst>
          </p:nvPr>
        </p:nvSpPr>
        <p:spPr>
          <a:xfrm>
            <a:off x="1692910" y="1651000"/>
            <a:ext cx="6363970" cy="1214755"/>
          </a:xfrm>
          <a:prstGeom prst="round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/>
              <a:t>在选型过程中，我们考虑了传感器的准确度、稳定性、响应速度等因素，并选择了性能优良的传感器。</a:t>
            </a:r>
          </a:p>
        </p:txBody>
      </p:sp>
      <p:sp>
        <p:nvSpPr>
          <p:cNvPr id="17" name="箭头: 下 29"/>
          <p:cNvSpPr/>
          <p:nvPr>
            <p:custDataLst>
              <p:tags r:id="rId4"/>
            </p:custDataLst>
          </p:nvPr>
        </p:nvSpPr>
        <p:spPr>
          <a:xfrm>
            <a:off x="4656101" y="2766128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箭头: 下 29"/>
          <p:cNvSpPr/>
          <p:nvPr>
            <p:custDataLst>
              <p:tags r:id="rId5"/>
            </p:custDataLst>
          </p:nvPr>
        </p:nvSpPr>
        <p:spPr>
          <a:xfrm rot="10800000">
            <a:off x="4504336" y="4756853"/>
            <a:ext cx="438120" cy="386032"/>
          </a:xfrm>
          <a:prstGeom prst="downArrow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3" grpId="0" bldLvl="0" animBg="1"/>
      <p:bldP spid="2" grpId="0"/>
      <p:bldP spid="32" grpId="0" bldLvl="0" animBg="1"/>
      <p:bldP spid="8" grpId="0"/>
      <p:bldP spid="16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51e51da1-e064-401e-9311-e1340b85b8ad"/>
  <p:tag name="COMMONDATA" val="eyJoZGlkIjoiOWQ1NjdjZDQ2NTQ3MmY2N2MwZjMwYjhiODVkNTJiOD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3.1|1.5|2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5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Rounded Rectangle 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0232916"/>
  <p:tag name="MH_LIBRARY" val="GRAPHIC"/>
  <p:tag name="MH_ORDER" val="Freeform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1079</Words>
  <Application>Microsoft Office PowerPoint</Application>
  <PresentationFormat>全屏显示(4:3)</PresentationFormat>
  <Paragraphs>114</Paragraphs>
  <Slides>15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HarmonyOS Sans SC Black</vt:lpstr>
      <vt:lpstr>黑体</vt:lpstr>
      <vt:lpstr>宋体</vt:lpstr>
      <vt:lpstr>微软雅黑</vt:lpstr>
      <vt:lpstr>Arial</vt:lpstr>
      <vt:lpstr>Calibri</vt:lpstr>
      <vt:lpstr>Calibri Light</vt:lpstr>
      <vt:lpstr>Helvetica</vt:lpstr>
      <vt:lpstr>Times New Roman</vt:lpstr>
      <vt:lpstr>Wingdings</vt:lpstr>
      <vt:lpstr>Office 主题​​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贝爷</dc:creator>
  <cp:lastModifiedBy>晟 王</cp:lastModifiedBy>
  <cp:revision>838</cp:revision>
  <dcterms:created xsi:type="dcterms:W3CDTF">2021-07-09T12:58:00Z</dcterms:created>
  <dcterms:modified xsi:type="dcterms:W3CDTF">2023-12-13T12:31:49Z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B60A32BB8ECD4E3794A55436B67FD27B</vt:lpwstr>
  </property>
  <property fmtid="{D5CDD505-2E9C-101B-9397-08002B2CF9AE}" pid="3" name="KSOProductBuildVer">
    <vt:lpwstr>2052-12.1.0.16120</vt:lpwstr>
  </property>
</Properties>
</file>

<file path=docProps/thumbnail.jpeg>
</file>